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8"/>
  </p:notesMasterIdLst>
  <p:sldIdLst>
    <p:sldId id="256" r:id="rId2"/>
    <p:sldId id="257" r:id="rId3"/>
    <p:sldId id="258" r:id="rId4"/>
    <p:sldId id="259" r:id="rId5"/>
    <p:sldId id="260" r:id="rId6"/>
    <p:sldId id="261" r:id="rId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54"/>
    <p:restoredTop sz="94636"/>
  </p:normalViewPr>
  <p:slideViewPr>
    <p:cSldViewPr snapToGrid="0">
      <p:cViewPr varScale="1">
        <p:scale>
          <a:sx n="196" d="100"/>
          <a:sy n="196" d="100"/>
        </p:scale>
        <p:origin x="1024" y="16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64a342c347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64a342c347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6f52f49b9b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6f52f49b9b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6f52f49b9b_1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6f52f49b9b_1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7a919c438b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7a919c438b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6f52f49b9b_1_7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6f52f49b9b_1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ja"/>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hyperlink" Target="mailto:sumida@interlogic.jp"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a:off x="-7000" y="0"/>
            <a:ext cx="9144000" cy="146700"/>
          </a:xfrm>
          <a:prstGeom prst="rect">
            <a:avLst/>
          </a:prstGeom>
          <a:solidFill>
            <a:srgbClr val="EA99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3"/>
          <p:cNvSpPr txBox="1"/>
          <p:nvPr/>
        </p:nvSpPr>
        <p:spPr>
          <a:xfrm>
            <a:off x="967500" y="1968475"/>
            <a:ext cx="7022700" cy="469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3000">
                <a:latin typeface="Meiryo"/>
                <a:ea typeface="Meiryo"/>
                <a:cs typeface="Meiryo"/>
                <a:sym typeface="Meiryo"/>
              </a:rPr>
              <a:t>無料サイト分析までの手順について</a:t>
            </a:r>
            <a:endParaRPr sz="3000">
              <a:latin typeface="Meiryo"/>
              <a:ea typeface="Meiryo"/>
              <a:cs typeface="Meiryo"/>
              <a:sym typeface="Meiryo"/>
            </a:endParaRPr>
          </a:p>
        </p:txBody>
      </p:sp>
      <p:sp>
        <p:nvSpPr>
          <p:cNvPr id="56" name="Google Shape;56;p13"/>
          <p:cNvSpPr txBox="1"/>
          <p:nvPr/>
        </p:nvSpPr>
        <p:spPr>
          <a:xfrm>
            <a:off x="2237975" y="2552950"/>
            <a:ext cx="4025400" cy="469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600">
                <a:solidFill>
                  <a:schemeClr val="dk1"/>
                </a:solidFill>
                <a:latin typeface="Meiryo"/>
                <a:ea typeface="Meiryo"/>
                <a:cs typeface="Meiryo"/>
                <a:sym typeface="Meiryo"/>
              </a:rPr>
              <a:t>Google Analytics共有方法説明資料</a:t>
            </a:r>
            <a:endParaRPr sz="1600">
              <a:latin typeface="Meiryo"/>
              <a:ea typeface="Meiryo"/>
              <a:cs typeface="Meiryo"/>
              <a:sym typeface="Meiryo"/>
            </a:endParaRPr>
          </a:p>
        </p:txBody>
      </p:sp>
      <p:sp>
        <p:nvSpPr>
          <p:cNvPr id="57" name="Google Shape;57;p13"/>
          <p:cNvSpPr txBox="1"/>
          <p:nvPr/>
        </p:nvSpPr>
        <p:spPr>
          <a:xfrm>
            <a:off x="5941900" y="4352450"/>
            <a:ext cx="3074100" cy="469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600">
                <a:latin typeface="Meiryo"/>
                <a:ea typeface="Meiryo"/>
                <a:cs typeface="Meiryo"/>
                <a:sym typeface="Meiryo"/>
              </a:rPr>
              <a:t>株式会社インターロジック</a:t>
            </a:r>
            <a:endParaRPr sz="1600">
              <a:latin typeface="Meiryo"/>
              <a:ea typeface="Meiryo"/>
              <a:cs typeface="Meiryo"/>
              <a:sym typeface="Meiryo"/>
            </a:endParaRPr>
          </a:p>
          <a:p>
            <a:pPr marL="0" lvl="0" indent="0" algn="l" rtl="0">
              <a:spcBef>
                <a:spcPts val="0"/>
              </a:spcBef>
              <a:spcAft>
                <a:spcPts val="0"/>
              </a:spcAft>
              <a:buNone/>
            </a:pPr>
            <a:r>
              <a:rPr lang="ja" sz="1600">
                <a:latin typeface="Meiryo"/>
                <a:ea typeface="Meiryo"/>
                <a:cs typeface="Meiryo"/>
                <a:sym typeface="Meiryo"/>
              </a:rPr>
              <a:t>住田　悠太</a:t>
            </a:r>
            <a:endParaRPr sz="1600">
              <a:latin typeface="Meiryo"/>
              <a:ea typeface="Meiryo"/>
              <a:cs typeface="Meiryo"/>
              <a:sym typeface="Meiryo"/>
            </a:endParaRPr>
          </a:p>
        </p:txBody>
      </p:sp>
      <p:pic>
        <p:nvPicPr>
          <p:cNvPr id="58" name="Google Shape;58;p13"/>
          <p:cNvPicPr preferRelativeResize="0"/>
          <p:nvPr/>
        </p:nvPicPr>
        <p:blipFill>
          <a:blip r:embed="rId3">
            <a:alphaModFix/>
          </a:blip>
          <a:stretch>
            <a:fillRect/>
          </a:stretch>
        </p:blipFill>
        <p:spPr>
          <a:xfrm>
            <a:off x="6849299" y="146700"/>
            <a:ext cx="890075" cy="336075"/>
          </a:xfrm>
          <a:prstGeom prst="rect">
            <a:avLst/>
          </a:prstGeom>
          <a:noFill/>
          <a:ln>
            <a:noFill/>
          </a:ln>
        </p:spPr>
      </p:pic>
      <p:pic>
        <p:nvPicPr>
          <p:cNvPr id="59" name="Google Shape;59;p13"/>
          <p:cNvPicPr preferRelativeResize="0"/>
          <p:nvPr/>
        </p:nvPicPr>
        <p:blipFill>
          <a:blip r:embed="rId4">
            <a:alphaModFix/>
          </a:blip>
          <a:stretch>
            <a:fillRect/>
          </a:stretch>
        </p:blipFill>
        <p:spPr>
          <a:xfrm>
            <a:off x="7891024" y="264700"/>
            <a:ext cx="983525" cy="2180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4"/>
          <p:cNvSpPr/>
          <p:nvPr/>
        </p:nvSpPr>
        <p:spPr>
          <a:xfrm>
            <a:off x="-7000" y="0"/>
            <a:ext cx="9144000" cy="146700"/>
          </a:xfrm>
          <a:prstGeom prst="rect">
            <a:avLst/>
          </a:prstGeom>
          <a:solidFill>
            <a:srgbClr val="EA99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5" name="Google Shape;65;p14"/>
          <p:cNvCxnSpPr/>
          <p:nvPr/>
        </p:nvCxnSpPr>
        <p:spPr>
          <a:xfrm>
            <a:off x="0" y="531125"/>
            <a:ext cx="9149400" cy="0"/>
          </a:xfrm>
          <a:prstGeom prst="straightConnector1">
            <a:avLst/>
          </a:prstGeom>
          <a:noFill/>
          <a:ln w="9525" cap="flat" cmpd="sng">
            <a:solidFill>
              <a:schemeClr val="dk2"/>
            </a:solidFill>
            <a:prstDash val="solid"/>
            <a:round/>
            <a:headEnd type="none" w="med" len="med"/>
            <a:tailEnd type="none" w="med" len="med"/>
          </a:ln>
        </p:spPr>
      </p:cxnSp>
      <p:sp>
        <p:nvSpPr>
          <p:cNvPr id="66" name="Google Shape;66;p14"/>
          <p:cNvSpPr txBox="1"/>
          <p:nvPr/>
        </p:nvSpPr>
        <p:spPr>
          <a:xfrm>
            <a:off x="55900" y="131450"/>
            <a:ext cx="4025400" cy="469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600">
                <a:latin typeface="Meiryo"/>
                <a:ea typeface="Meiryo"/>
                <a:cs typeface="Meiryo"/>
                <a:sym typeface="Meiryo"/>
              </a:rPr>
              <a:t>全体の流れ</a:t>
            </a:r>
            <a:endParaRPr sz="1600">
              <a:latin typeface="Meiryo"/>
              <a:ea typeface="Meiryo"/>
              <a:cs typeface="Meiryo"/>
              <a:sym typeface="Meiryo"/>
            </a:endParaRPr>
          </a:p>
        </p:txBody>
      </p:sp>
      <p:sp>
        <p:nvSpPr>
          <p:cNvPr id="67" name="Google Shape;67;p14"/>
          <p:cNvSpPr txBox="1"/>
          <p:nvPr/>
        </p:nvSpPr>
        <p:spPr>
          <a:xfrm>
            <a:off x="279600" y="823050"/>
            <a:ext cx="9008400" cy="503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600">
                <a:latin typeface="Meiryo"/>
                <a:ea typeface="Meiryo"/>
                <a:cs typeface="Meiryo"/>
                <a:sym typeface="Meiryo"/>
              </a:rPr>
              <a:t>無料サイト分析を行うにあたり御社Google Analytics管理画面を共有いただきます。</a:t>
            </a:r>
            <a:endParaRPr sz="1600">
              <a:latin typeface="Meiryo"/>
              <a:ea typeface="Meiryo"/>
              <a:cs typeface="Meiryo"/>
              <a:sym typeface="Meiryo"/>
            </a:endParaRPr>
          </a:p>
          <a:p>
            <a:pPr marL="0" lvl="0" indent="0" algn="l" rtl="0">
              <a:spcBef>
                <a:spcPts val="0"/>
              </a:spcBef>
              <a:spcAft>
                <a:spcPts val="0"/>
              </a:spcAft>
              <a:buNone/>
            </a:pPr>
            <a:r>
              <a:rPr lang="ja" sz="1600">
                <a:latin typeface="Meiryo"/>
                <a:ea typeface="Meiryo"/>
                <a:cs typeface="Meiryo"/>
                <a:sym typeface="Meiryo"/>
              </a:rPr>
              <a:t>分析までの流れを下記に記載しております。</a:t>
            </a:r>
            <a:endParaRPr sz="1600">
              <a:latin typeface="Meiryo"/>
              <a:ea typeface="Meiryo"/>
              <a:cs typeface="Meiryo"/>
              <a:sym typeface="Meiryo"/>
            </a:endParaRPr>
          </a:p>
        </p:txBody>
      </p:sp>
      <p:pic>
        <p:nvPicPr>
          <p:cNvPr id="68" name="Google Shape;68;p14"/>
          <p:cNvPicPr preferRelativeResize="0"/>
          <p:nvPr/>
        </p:nvPicPr>
        <p:blipFill>
          <a:blip r:embed="rId3">
            <a:alphaModFix/>
          </a:blip>
          <a:stretch>
            <a:fillRect/>
          </a:stretch>
        </p:blipFill>
        <p:spPr>
          <a:xfrm>
            <a:off x="6849299" y="146700"/>
            <a:ext cx="890075" cy="336075"/>
          </a:xfrm>
          <a:prstGeom prst="rect">
            <a:avLst/>
          </a:prstGeom>
          <a:noFill/>
          <a:ln>
            <a:noFill/>
          </a:ln>
        </p:spPr>
      </p:pic>
      <p:pic>
        <p:nvPicPr>
          <p:cNvPr id="69" name="Google Shape;69;p14"/>
          <p:cNvPicPr preferRelativeResize="0"/>
          <p:nvPr/>
        </p:nvPicPr>
        <p:blipFill>
          <a:blip r:embed="rId4">
            <a:alphaModFix/>
          </a:blip>
          <a:stretch>
            <a:fillRect/>
          </a:stretch>
        </p:blipFill>
        <p:spPr>
          <a:xfrm>
            <a:off x="7891024" y="264700"/>
            <a:ext cx="983525" cy="218075"/>
          </a:xfrm>
          <a:prstGeom prst="rect">
            <a:avLst/>
          </a:prstGeom>
          <a:noFill/>
          <a:ln>
            <a:noFill/>
          </a:ln>
        </p:spPr>
      </p:pic>
      <p:sp>
        <p:nvSpPr>
          <p:cNvPr id="70" name="Google Shape;70;p14"/>
          <p:cNvSpPr txBox="1"/>
          <p:nvPr/>
        </p:nvSpPr>
        <p:spPr>
          <a:xfrm>
            <a:off x="1122775" y="1721475"/>
            <a:ext cx="7095300" cy="621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ja" sz="1600" dirty="0">
                <a:latin typeface="Meiryo"/>
                <a:ea typeface="Meiryo"/>
                <a:cs typeface="Meiryo"/>
                <a:sym typeface="Meiryo"/>
              </a:rPr>
              <a:t>〈手順〉</a:t>
            </a:r>
            <a:r>
              <a:rPr lang="ja" sz="1200" dirty="0">
                <a:solidFill>
                  <a:srgbClr val="FF0000"/>
                </a:solidFill>
                <a:latin typeface="Meiryo"/>
                <a:ea typeface="Meiryo"/>
                <a:cs typeface="Meiryo"/>
                <a:sym typeface="Meiryo"/>
              </a:rPr>
              <a:t>※ ２)のみ御社でご対応いただきます。</a:t>
            </a:r>
            <a:endParaRPr sz="1200" dirty="0">
              <a:solidFill>
                <a:srgbClr val="FF0000"/>
              </a:solidFill>
              <a:latin typeface="Meiryo"/>
              <a:ea typeface="Meiryo"/>
              <a:cs typeface="Meiryo"/>
              <a:sym typeface="Meiryo"/>
            </a:endParaRPr>
          </a:p>
          <a:p>
            <a:pPr marL="0" lvl="0" indent="0" algn="l" rtl="0">
              <a:spcBef>
                <a:spcPts val="0"/>
              </a:spcBef>
              <a:spcAft>
                <a:spcPts val="0"/>
              </a:spcAft>
              <a:buClr>
                <a:schemeClr val="dk1"/>
              </a:buClr>
              <a:buSzPts val="1100"/>
              <a:buFont typeface="Arial"/>
              <a:buNone/>
            </a:pPr>
            <a:r>
              <a:rPr lang="ja" sz="1600" dirty="0">
                <a:latin typeface="Meiryo"/>
                <a:ea typeface="Meiryo"/>
                <a:cs typeface="Meiryo"/>
                <a:sym typeface="Meiryo"/>
              </a:rPr>
              <a:t>１）gmailを弊社より</a:t>
            </a:r>
            <a:r>
              <a:rPr lang="ja" altLang="en-US" sz="1600" dirty="0">
                <a:latin typeface="Meiryo"/>
                <a:ea typeface="Meiryo"/>
                <a:cs typeface="Meiryo"/>
                <a:sym typeface="Meiryo"/>
              </a:rPr>
              <a:t>共有</a:t>
            </a:r>
            <a:r>
              <a:rPr lang="ja" sz="1600" dirty="0">
                <a:latin typeface="Meiryo"/>
                <a:ea typeface="Meiryo"/>
                <a:cs typeface="Meiryo"/>
                <a:sym typeface="Meiryo"/>
              </a:rPr>
              <a:t>（Google Analytics共有用）</a:t>
            </a:r>
            <a:endParaRPr sz="1600" dirty="0">
              <a:latin typeface="Meiryo"/>
              <a:ea typeface="Meiryo"/>
              <a:cs typeface="Meiryo"/>
              <a:sym typeface="Meiryo"/>
            </a:endParaRPr>
          </a:p>
          <a:p>
            <a:pPr marL="0" lvl="0" indent="0" algn="l" rtl="0">
              <a:spcBef>
                <a:spcPts val="0"/>
              </a:spcBef>
              <a:spcAft>
                <a:spcPts val="0"/>
              </a:spcAft>
              <a:buClr>
                <a:schemeClr val="dk1"/>
              </a:buClr>
              <a:buSzPts val="1100"/>
              <a:buFont typeface="Arial"/>
              <a:buNone/>
            </a:pPr>
            <a:r>
              <a:rPr lang="ja" sz="1600" dirty="0">
                <a:latin typeface="Meiryo"/>
                <a:ea typeface="Meiryo"/>
                <a:cs typeface="Meiryo"/>
                <a:sym typeface="Meiryo"/>
              </a:rPr>
              <a:t>２）</a:t>
            </a:r>
            <a:r>
              <a:rPr lang="ja" sz="1600" dirty="0">
                <a:solidFill>
                  <a:schemeClr val="dk1"/>
                </a:solidFill>
                <a:latin typeface="Meiryo"/>
                <a:ea typeface="Meiryo"/>
                <a:cs typeface="Meiryo"/>
                <a:sym typeface="Meiryo"/>
              </a:rPr>
              <a:t>御社Google Analyticsの権限を</a:t>
            </a:r>
            <a:r>
              <a:rPr lang="ja" sz="1600" dirty="0">
                <a:latin typeface="Meiryo"/>
                <a:ea typeface="Meiryo"/>
                <a:cs typeface="Meiryo"/>
                <a:sym typeface="Meiryo"/>
              </a:rPr>
              <a:t>gmailアカウントへ付与</a:t>
            </a:r>
            <a:endParaRPr sz="1600" dirty="0">
              <a:latin typeface="Meiryo"/>
              <a:ea typeface="Meiryo"/>
              <a:cs typeface="Meiryo"/>
              <a:sym typeface="Meiryo"/>
            </a:endParaRPr>
          </a:p>
          <a:p>
            <a:pPr marL="0" lvl="0" indent="0" algn="l" rtl="0">
              <a:spcBef>
                <a:spcPts val="0"/>
              </a:spcBef>
              <a:spcAft>
                <a:spcPts val="0"/>
              </a:spcAft>
              <a:buClr>
                <a:schemeClr val="dk1"/>
              </a:buClr>
              <a:buSzPts val="1100"/>
              <a:buFont typeface="Arial"/>
              <a:buNone/>
            </a:pPr>
            <a:r>
              <a:rPr lang="ja" sz="1600" dirty="0">
                <a:latin typeface="Meiryo"/>
                <a:ea typeface="Meiryo"/>
                <a:cs typeface="Meiryo"/>
                <a:sym typeface="Meiryo"/>
              </a:rPr>
              <a:t>３）弊社で無料サイト分析</a:t>
            </a:r>
            <a:endParaRPr sz="1600" dirty="0">
              <a:latin typeface="Meiryo"/>
              <a:ea typeface="Meiryo"/>
              <a:cs typeface="Meiryo"/>
              <a:sym typeface="Meiryo"/>
            </a:endParaRPr>
          </a:p>
          <a:p>
            <a:pPr marL="0" lvl="0" indent="0" algn="l" rtl="0">
              <a:spcBef>
                <a:spcPts val="0"/>
              </a:spcBef>
              <a:spcAft>
                <a:spcPts val="0"/>
              </a:spcAft>
              <a:buNone/>
            </a:pPr>
            <a:r>
              <a:rPr lang="ja" sz="1600" dirty="0">
                <a:latin typeface="Meiryo"/>
                <a:ea typeface="Meiryo"/>
                <a:cs typeface="Meiryo"/>
                <a:sym typeface="Meiryo"/>
              </a:rPr>
              <a:t>４）御社へ持参</a:t>
            </a:r>
            <a:endParaRPr sz="1600" dirty="0">
              <a:latin typeface="Meiryo"/>
              <a:ea typeface="Meiryo"/>
              <a:cs typeface="Meiryo"/>
              <a:sym typeface="Meiryo"/>
            </a:endParaRPr>
          </a:p>
          <a:p>
            <a:pPr marL="0" lvl="0" indent="0" algn="l" rtl="0">
              <a:spcBef>
                <a:spcPts val="0"/>
              </a:spcBef>
              <a:spcAft>
                <a:spcPts val="0"/>
              </a:spcAft>
              <a:buNone/>
            </a:pPr>
            <a:endParaRPr sz="1600" dirty="0">
              <a:latin typeface="Meiryo"/>
              <a:ea typeface="Meiryo"/>
              <a:cs typeface="Meiryo"/>
              <a:sym typeface="Meiryo"/>
            </a:endParaRPr>
          </a:p>
          <a:p>
            <a:pPr marL="0" lvl="0" indent="0" algn="l" rtl="0">
              <a:spcBef>
                <a:spcPts val="0"/>
              </a:spcBef>
              <a:spcAft>
                <a:spcPts val="0"/>
              </a:spcAft>
              <a:buNone/>
            </a:pPr>
            <a:r>
              <a:rPr lang="ja" sz="1600" dirty="0">
                <a:latin typeface="Meiryo"/>
                <a:ea typeface="Meiryo"/>
                <a:cs typeface="Meiryo"/>
                <a:sym typeface="Meiryo"/>
              </a:rPr>
              <a:t>各項目の説明は次ページ以降をご覧ください。</a:t>
            </a:r>
            <a:endParaRPr sz="1600" dirty="0">
              <a:latin typeface="Meiryo"/>
              <a:ea typeface="Meiryo"/>
              <a:cs typeface="Meiryo"/>
              <a:sym typeface="Meiry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5"/>
          <p:cNvSpPr/>
          <p:nvPr/>
        </p:nvSpPr>
        <p:spPr>
          <a:xfrm>
            <a:off x="-7000" y="0"/>
            <a:ext cx="9144000" cy="146700"/>
          </a:xfrm>
          <a:prstGeom prst="rect">
            <a:avLst/>
          </a:prstGeom>
          <a:solidFill>
            <a:srgbClr val="EA99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6" name="Google Shape;76;p15"/>
          <p:cNvCxnSpPr/>
          <p:nvPr/>
        </p:nvCxnSpPr>
        <p:spPr>
          <a:xfrm>
            <a:off x="0" y="531125"/>
            <a:ext cx="9149400" cy="0"/>
          </a:xfrm>
          <a:prstGeom prst="straightConnector1">
            <a:avLst/>
          </a:prstGeom>
          <a:noFill/>
          <a:ln w="9525" cap="flat" cmpd="sng">
            <a:solidFill>
              <a:schemeClr val="dk2"/>
            </a:solidFill>
            <a:prstDash val="solid"/>
            <a:round/>
            <a:headEnd type="none" w="med" len="med"/>
            <a:tailEnd type="none" w="med" len="med"/>
          </a:ln>
        </p:spPr>
      </p:cxnSp>
      <p:sp>
        <p:nvSpPr>
          <p:cNvPr id="77" name="Google Shape;77;p15"/>
          <p:cNvSpPr txBox="1"/>
          <p:nvPr/>
        </p:nvSpPr>
        <p:spPr>
          <a:xfrm>
            <a:off x="55900" y="131450"/>
            <a:ext cx="5568600" cy="469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ja" sz="1600" dirty="0">
                <a:solidFill>
                  <a:schemeClr val="dk1"/>
                </a:solidFill>
                <a:latin typeface="Meiryo"/>
                <a:ea typeface="Meiryo"/>
                <a:cs typeface="Meiryo"/>
                <a:sym typeface="Meiryo"/>
              </a:rPr>
              <a:t>１）gmailを弊社より</a:t>
            </a:r>
            <a:r>
              <a:rPr lang="ja" altLang="en-US" sz="1600" dirty="0">
                <a:solidFill>
                  <a:schemeClr val="dk1"/>
                </a:solidFill>
                <a:latin typeface="Meiryo"/>
                <a:ea typeface="Meiryo"/>
                <a:cs typeface="Meiryo"/>
                <a:sym typeface="Meiryo"/>
              </a:rPr>
              <a:t>共有</a:t>
            </a:r>
            <a:r>
              <a:rPr lang="ja" sz="1600" dirty="0">
                <a:solidFill>
                  <a:schemeClr val="dk1"/>
                </a:solidFill>
                <a:latin typeface="Meiryo"/>
                <a:ea typeface="Meiryo"/>
                <a:cs typeface="Meiryo"/>
                <a:sym typeface="Meiryo"/>
              </a:rPr>
              <a:t>（Google Analytics共有用）</a:t>
            </a:r>
            <a:endParaRPr sz="1600" dirty="0">
              <a:solidFill>
                <a:schemeClr val="dk1"/>
              </a:solidFill>
              <a:latin typeface="Meiryo"/>
              <a:ea typeface="Meiryo"/>
              <a:cs typeface="Meiryo"/>
              <a:sym typeface="Meiryo"/>
            </a:endParaRPr>
          </a:p>
        </p:txBody>
      </p:sp>
      <p:pic>
        <p:nvPicPr>
          <p:cNvPr id="79" name="Google Shape;79;p15"/>
          <p:cNvPicPr preferRelativeResize="0"/>
          <p:nvPr/>
        </p:nvPicPr>
        <p:blipFill>
          <a:blip r:embed="rId3">
            <a:alphaModFix/>
          </a:blip>
          <a:stretch>
            <a:fillRect/>
          </a:stretch>
        </p:blipFill>
        <p:spPr>
          <a:xfrm>
            <a:off x="6849299" y="146700"/>
            <a:ext cx="890075" cy="336075"/>
          </a:xfrm>
          <a:prstGeom prst="rect">
            <a:avLst/>
          </a:prstGeom>
          <a:noFill/>
          <a:ln>
            <a:noFill/>
          </a:ln>
        </p:spPr>
      </p:pic>
      <p:pic>
        <p:nvPicPr>
          <p:cNvPr id="80" name="Google Shape;80;p15"/>
          <p:cNvPicPr preferRelativeResize="0"/>
          <p:nvPr/>
        </p:nvPicPr>
        <p:blipFill>
          <a:blip r:embed="rId4">
            <a:alphaModFix/>
          </a:blip>
          <a:stretch>
            <a:fillRect/>
          </a:stretch>
        </p:blipFill>
        <p:spPr>
          <a:xfrm>
            <a:off x="7891024" y="264700"/>
            <a:ext cx="983525" cy="218075"/>
          </a:xfrm>
          <a:prstGeom prst="rect">
            <a:avLst/>
          </a:prstGeom>
          <a:noFill/>
          <a:ln>
            <a:noFill/>
          </a:ln>
        </p:spPr>
      </p:pic>
      <p:sp>
        <p:nvSpPr>
          <p:cNvPr id="81" name="Google Shape;81;p15"/>
          <p:cNvSpPr txBox="1"/>
          <p:nvPr/>
        </p:nvSpPr>
        <p:spPr>
          <a:xfrm>
            <a:off x="461625" y="1473375"/>
            <a:ext cx="7549200" cy="621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ja" dirty="0">
                <a:latin typeface="Meiryo"/>
                <a:ea typeface="Meiryo"/>
                <a:cs typeface="Meiryo"/>
                <a:sym typeface="Meiryo"/>
              </a:rPr>
              <a:t>Google Analyticsの管理画面を共有いただくにはgmailアカウントが必要となります。</a:t>
            </a:r>
            <a:endParaRPr dirty="0">
              <a:latin typeface="Meiryo"/>
              <a:ea typeface="Meiryo"/>
              <a:cs typeface="Meiryo"/>
              <a:sym typeface="Meiryo"/>
            </a:endParaRPr>
          </a:p>
          <a:p>
            <a:pPr marL="0" lvl="0" indent="0" algn="l" rtl="0">
              <a:spcBef>
                <a:spcPts val="0"/>
              </a:spcBef>
              <a:spcAft>
                <a:spcPts val="0"/>
              </a:spcAft>
              <a:buNone/>
            </a:pPr>
            <a:r>
              <a:rPr lang="ja" dirty="0">
                <a:latin typeface="Meiryo"/>
                <a:ea typeface="Meiryo"/>
                <a:cs typeface="Meiryo"/>
                <a:sym typeface="Meiryo"/>
              </a:rPr>
              <a:t>御社で作成されている既存のgmailアカウントでは、メール内容を閲覧できてしまうので、</a:t>
            </a:r>
            <a:r>
              <a:rPr lang="ja" altLang="en-US" dirty="0">
                <a:latin typeface="Meiryo"/>
                <a:ea typeface="Meiryo"/>
                <a:cs typeface="Meiryo"/>
                <a:sym typeface="Meiryo"/>
              </a:rPr>
              <a:t>下記の</a:t>
            </a:r>
            <a:r>
              <a:rPr lang="ja" dirty="0">
                <a:latin typeface="Meiryo"/>
                <a:ea typeface="Meiryo"/>
                <a:cs typeface="Meiryo"/>
                <a:sym typeface="Meiryo"/>
              </a:rPr>
              <a:t>弊社gmailアカウントを</a:t>
            </a:r>
            <a:r>
              <a:rPr lang="ja" altLang="en-US" dirty="0">
                <a:latin typeface="Meiryo"/>
                <a:ea typeface="Meiryo"/>
                <a:cs typeface="Meiryo"/>
                <a:sym typeface="Meiryo"/>
              </a:rPr>
              <a:t>ご利用ください。</a:t>
            </a:r>
            <a:endParaRPr dirty="0">
              <a:latin typeface="Meiryo"/>
              <a:ea typeface="Meiryo"/>
              <a:cs typeface="Meiryo"/>
              <a:sym typeface="Meiryo"/>
            </a:endParaRPr>
          </a:p>
          <a:p>
            <a:pPr marL="0" lvl="0" indent="0" algn="l" rtl="0">
              <a:spcBef>
                <a:spcPts val="0"/>
              </a:spcBef>
              <a:spcAft>
                <a:spcPts val="0"/>
              </a:spcAft>
              <a:buNone/>
            </a:pPr>
            <a:endParaRPr dirty="0">
              <a:latin typeface="Meiryo"/>
              <a:ea typeface="Meiryo"/>
              <a:cs typeface="Meiryo"/>
              <a:sym typeface="Meiryo"/>
            </a:endParaRPr>
          </a:p>
          <a:p>
            <a:pPr marL="0" lvl="0" indent="0" algn="l" rtl="0">
              <a:spcBef>
                <a:spcPts val="0"/>
              </a:spcBef>
              <a:spcAft>
                <a:spcPts val="0"/>
              </a:spcAft>
              <a:buNone/>
            </a:pPr>
            <a:r>
              <a:rPr lang="ja" sz="1200" dirty="0">
                <a:solidFill>
                  <a:srgbClr val="FF0000"/>
                </a:solidFill>
                <a:latin typeface="Meiryo"/>
                <a:ea typeface="Meiryo"/>
                <a:cs typeface="Meiryo"/>
                <a:sym typeface="Meiryo"/>
              </a:rPr>
              <a:t>※IMAYARUトレーニングの際には御社でgmailを取得するようお伝えしましたが、</a:t>
            </a:r>
            <a:endParaRPr sz="1200" dirty="0">
              <a:solidFill>
                <a:srgbClr val="FF0000"/>
              </a:solidFill>
              <a:latin typeface="Meiryo"/>
              <a:ea typeface="Meiryo"/>
              <a:cs typeface="Meiryo"/>
              <a:sym typeface="Meiryo"/>
            </a:endParaRPr>
          </a:p>
          <a:p>
            <a:pPr marL="0" lvl="0" indent="0" algn="l" rtl="0">
              <a:spcBef>
                <a:spcPts val="0"/>
              </a:spcBef>
              <a:spcAft>
                <a:spcPts val="0"/>
              </a:spcAft>
              <a:buNone/>
            </a:pPr>
            <a:r>
              <a:rPr lang="ja" sz="1200" dirty="0">
                <a:solidFill>
                  <a:srgbClr val="FF0000"/>
                </a:solidFill>
                <a:latin typeface="Meiryo"/>
                <a:ea typeface="Meiryo"/>
                <a:cs typeface="Meiryo"/>
                <a:sym typeface="Meiryo"/>
              </a:rPr>
              <a:t>アカウント認証など御社にご負担をかけることを想定し弊社で取得することとなりました。</a:t>
            </a:r>
            <a:endParaRPr lang="en-US" altLang="ja" sz="1200" dirty="0">
              <a:solidFill>
                <a:srgbClr val="FF0000"/>
              </a:solidFill>
              <a:latin typeface="Meiryo"/>
              <a:ea typeface="Meiryo"/>
              <a:cs typeface="Meiryo"/>
              <a:sym typeface="Meiryo"/>
            </a:endParaRPr>
          </a:p>
          <a:p>
            <a:pPr marL="0" lvl="0" indent="0" algn="l" rtl="0">
              <a:spcBef>
                <a:spcPts val="0"/>
              </a:spcBef>
              <a:spcAft>
                <a:spcPts val="0"/>
              </a:spcAft>
              <a:buNone/>
            </a:pPr>
            <a:endParaRPr lang="en-US" altLang="ja-JP" sz="1200" dirty="0">
              <a:solidFill>
                <a:srgbClr val="FF0000"/>
              </a:solidFill>
              <a:latin typeface="Meiryo"/>
              <a:ea typeface="Meiryo"/>
              <a:cs typeface="Meiryo"/>
              <a:sym typeface="Meiryo"/>
            </a:endParaRPr>
          </a:p>
          <a:p>
            <a:pPr marL="0" lvl="0" indent="0" algn="l" rtl="0">
              <a:spcBef>
                <a:spcPts val="0"/>
              </a:spcBef>
              <a:spcAft>
                <a:spcPts val="0"/>
              </a:spcAft>
              <a:buNone/>
            </a:pPr>
            <a:endParaRPr lang="en-US" altLang="ja-JP" sz="1200" dirty="0">
              <a:solidFill>
                <a:srgbClr val="FF0000"/>
              </a:solidFill>
              <a:latin typeface="Meiryo"/>
              <a:ea typeface="Meiryo"/>
              <a:cs typeface="Meiryo"/>
              <a:sym typeface="Meiryo"/>
            </a:endParaRPr>
          </a:p>
          <a:p>
            <a:pPr marL="0" lvl="0" indent="0" algn="l" rtl="0">
              <a:spcBef>
                <a:spcPts val="0"/>
              </a:spcBef>
              <a:spcAft>
                <a:spcPts val="0"/>
              </a:spcAft>
              <a:buNone/>
            </a:pPr>
            <a:r>
              <a:rPr lang="ja-JP" altLang="en-US" sz="1600">
                <a:solidFill>
                  <a:schemeClr val="tx1"/>
                </a:solidFill>
                <a:latin typeface="Meiryo"/>
                <a:ea typeface="Meiryo"/>
                <a:cs typeface="Meiryo"/>
                <a:sym typeface="Meiryo"/>
              </a:rPr>
              <a:t>▼</a:t>
            </a:r>
            <a:r>
              <a:rPr lang="en-US" sz="1600" dirty="0">
                <a:solidFill>
                  <a:schemeClr val="tx1"/>
                </a:solidFill>
                <a:latin typeface="Meiryo"/>
                <a:ea typeface="Meiryo"/>
                <a:cs typeface="Meiryo"/>
                <a:sym typeface="Meiryo"/>
              </a:rPr>
              <a:t>Google </a:t>
            </a:r>
            <a:r>
              <a:rPr lang="en-US" altLang="ja-JP" sz="1600" dirty="0">
                <a:solidFill>
                  <a:schemeClr val="tx1"/>
                </a:solidFill>
                <a:latin typeface="Meiryo"/>
                <a:ea typeface="Meiryo"/>
                <a:cs typeface="Meiryo"/>
                <a:sym typeface="Meiryo"/>
              </a:rPr>
              <a:t>Analytics</a:t>
            </a:r>
            <a:r>
              <a:rPr lang="ja-JP" altLang="en-US" sz="1600">
                <a:solidFill>
                  <a:schemeClr val="tx1"/>
                </a:solidFill>
                <a:latin typeface="Meiryo"/>
                <a:ea typeface="Meiryo"/>
                <a:cs typeface="Meiryo"/>
                <a:sym typeface="Meiryo"/>
              </a:rPr>
              <a:t>共有用</a:t>
            </a:r>
            <a:r>
              <a:rPr lang="en-US" altLang="ja-JP" sz="1600" dirty="0" err="1">
                <a:solidFill>
                  <a:schemeClr val="tx1"/>
                </a:solidFill>
                <a:latin typeface="Meiryo"/>
                <a:ea typeface="Meiryo"/>
                <a:cs typeface="Meiryo"/>
                <a:sym typeface="Meiryo"/>
              </a:rPr>
              <a:t>gmail</a:t>
            </a:r>
            <a:r>
              <a:rPr lang="ja-JP" altLang="en-US" sz="1600">
                <a:solidFill>
                  <a:schemeClr val="tx1"/>
                </a:solidFill>
                <a:latin typeface="Meiryo"/>
                <a:ea typeface="Meiryo"/>
                <a:cs typeface="Meiryo"/>
                <a:sym typeface="Meiryo"/>
              </a:rPr>
              <a:t>アドレス▼</a:t>
            </a:r>
            <a:endParaRPr lang="en-US" altLang="ja-JP" sz="1600" dirty="0">
              <a:solidFill>
                <a:schemeClr val="tx1"/>
              </a:solidFill>
              <a:latin typeface="Meiryo"/>
              <a:ea typeface="Meiryo"/>
              <a:cs typeface="Meiryo"/>
              <a:sym typeface="Meiryo"/>
            </a:endParaRPr>
          </a:p>
          <a:p>
            <a:pPr lvl="0"/>
            <a:r>
              <a:rPr lang="en" altLang="ja-JP" sz="1600" dirty="0">
                <a:solidFill>
                  <a:schemeClr val="tx1"/>
                </a:solidFill>
              </a:rPr>
              <a:t>cms.analyze2@gmail.com</a:t>
            </a:r>
            <a:endParaRPr lang="en-US" altLang="ja-JP" sz="1600" dirty="0">
              <a:solidFill>
                <a:schemeClr val="tx1"/>
              </a:solidFill>
              <a:latin typeface="Meiryo"/>
              <a:ea typeface="Meiryo"/>
              <a:cs typeface="Meiryo"/>
              <a:sym typeface="Meiryo"/>
            </a:endParaRPr>
          </a:p>
          <a:p>
            <a:pPr marL="0" lvl="0" indent="0" algn="l" rtl="0">
              <a:spcBef>
                <a:spcPts val="0"/>
              </a:spcBef>
              <a:spcAft>
                <a:spcPts val="0"/>
              </a:spcAft>
              <a:buNone/>
            </a:pPr>
            <a:endParaRPr sz="1200" dirty="0">
              <a:solidFill>
                <a:srgbClr val="FF0000"/>
              </a:solidFill>
              <a:latin typeface="Meiryo"/>
              <a:ea typeface="Meiryo"/>
              <a:cs typeface="Meiryo"/>
              <a:sym typeface="Meiry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6"/>
          <p:cNvSpPr/>
          <p:nvPr/>
        </p:nvSpPr>
        <p:spPr>
          <a:xfrm>
            <a:off x="-7000" y="0"/>
            <a:ext cx="9144000" cy="146700"/>
          </a:xfrm>
          <a:prstGeom prst="rect">
            <a:avLst/>
          </a:prstGeom>
          <a:solidFill>
            <a:srgbClr val="EA99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7" name="Google Shape;87;p16"/>
          <p:cNvCxnSpPr/>
          <p:nvPr/>
        </p:nvCxnSpPr>
        <p:spPr>
          <a:xfrm>
            <a:off x="0" y="531125"/>
            <a:ext cx="9149400" cy="0"/>
          </a:xfrm>
          <a:prstGeom prst="straightConnector1">
            <a:avLst/>
          </a:prstGeom>
          <a:noFill/>
          <a:ln w="9525" cap="flat" cmpd="sng">
            <a:solidFill>
              <a:schemeClr val="dk2"/>
            </a:solidFill>
            <a:prstDash val="solid"/>
            <a:round/>
            <a:headEnd type="none" w="med" len="med"/>
            <a:tailEnd type="none" w="med" len="med"/>
          </a:ln>
        </p:spPr>
      </p:cxnSp>
      <p:sp>
        <p:nvSpPr>
          <p:cNvPr id="88" name="Google Shape;88;p16"/>
          <p:cNvSpPr txBox="1"/>
          <p:nvPr/>
        </p:nvSpPr>
        <p:spPr>
          <a:xfrm>
            <a:off x="55900" y="131450"/>
            <a:ext cx="6530700" cy="469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ja" sz="1600">
                <a:solidFill>
                  <a:schemeClr val="dk1"/>
                </a:solidFill>
                <a:latin typeface="Meiryo"/>
                <a:ea typeface="Meiryo"/>
                <a:cs typeface="Meiryo"/>
                <a:sym typeface="Meiryo"/>
              </a:rPr>
              <a:t>２）-１ 御社Google Analyticsの権限をgmailアカウントへ付与</a:t>
            </a:r>
            <a:endParaRPr sz="1600">
              <a:solidFill>
                <a:schemeClr val="dk1"/>
              </a:solidFill>
              <a:latin typeface="Meiryo"/>
              <a:ea typeface="Meiryo"/>
              <a:cs typeface="Meiryo"/>
              <a:sym typeface="Meiryo"/>
            </a:endParaRPr>
          </a:p>
        </p:txBody>
      </p:sp>
      <p:pic>
        <p:nvPicPr>
          <p:cNvPr id="89" name="Google Shape;89;p16"/>
          <p:cNvPicPr preferRelativeResize="0"/>
          <p:nvPr/>
        </p:nvPicPr>
        <p:blipFill>
          <a:blip r:embed="rId3">
            <a:alphaModFix/>
          </a:blip>
          <a:stretch>
            <a:fillRect/>
          </a:stretch>
        </p:blipFill>
        <p:spPr>
          <a:xfrm>
            <a:off x="6849299" y="146700"/>
            <a:ext cx="890075" cy="336075"/>
          </a:xfrm>
          <a:prstGeom prst="rect">
            <a:avLst/>
          </a:prstGeom>
          <a:noFill/>
          <a:ln>
            <a:noFill/>
          </a:ln>
        </p:spPr>
      </p:pic>
      <p:pic>
        <p:nvPicPr>
          <p:cNvPr id="90" name="Google Shape;90;p16"/>
          <p:cNvPicPr preferRelativeResize="0"/>
          <p:nvPr/>
        </p:nvPicPr>
        <p:blipFill>
          <a:blip r:embed="rId4">
            <a:alphaModFix/>
          </a:blip>
          <a:stretch>
            <a:fillRect/>
          </a:stretch>
        </p:blipFill>
        <p:spPr>
          <a:xfrm>
            <a:off x="7891024" y="264700"/>
            <a:ext cx="983525" cy="218075"/>
          </a:xfrm>
          <a:prstGeom prst="rect">
            <a:avLst/>
          </a:prstGeom>
          <a:noFill/>
          <a:ln>
            <a:noFill/>
          </a:ln>
        </p:spPr>
      </p:pic>
      <p:sp>
        <p:nvSpPr>
          <p:cNvPr id="91" name="Google Shape;91;p16"/>
          <p:cNvSpPr txBox="1"/>
          <p:nvPr/>
        </p:nvSpPr>
        <p:spPr>
          <a:xfrm>
            <a:off x="379275" y="730825"/>
            <a:ext cx="8112900" cy="621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altLang="en-US" dirty="0">
                <a:latin typeface="Meiryo"/>
                <a:ea typeface="Meiryo"/>
                <a:cs typeface="Meiryo"/>
                <a:sym typeface="Meiryo"/>
              </a:rPr>
              <a:t>先ほどの</a:t>
            </a:r>
            <a:r>
              <a:rPr lang="ja" dirty="0">
                <a:latin typeface="Meiryo"/>
                <a:ea typeface="Meiryo"/>
                <a:cs typeface="Meiryo"/>
                <a:sym typeface="Meiryo"/>
              </a:rPr>
              <a:t>弊社gmailアドレスを御社Googl Analyticsに付与していただきます。</a:t>
            </a:r>
            <a:endParaRPr dirty="0">
              <a:latin typeface="Meiryo"/>
              <a:ea typeface="Meiryo"/>
              <a:cs typeface="Meiryo"/>
              <a:sym typeface="Meiryo"/>
            </a:endParaRPr>
          </a:p>
          <a:p>
            <a:pPr marL="0" lvl="0" indent="0" algn="l" rtl="0">
              <a:spcBef>
                <a:spcPts val="0"/>
              </a:spcBef>
              <a:spcAft>
                <a:spcPts val="0"/>
              </a:spcAft>
              <a:buNone/>
            </a:pPr>
            <a:r>
              <a:rPr lang="ja" dirty="0">
                <a:latin typeface="Meiryo"/>
                <a:ea typeface="Meiryo"/>
                <a:cs typeface="Meiryo"/>
                <a:sym typeface="Meiryo"/>
              </a:rPr>
              <a:t>Google Analyticsには、アカウント・プロパティ・ビューの3区分で構成されており</a:t>
            </a:r>
            <a:endParaRPr dirty="0">
              <a:latin typeface="Meiryo"/>
              <a:ea typeface="Meiryo"/>
              <a:cs typeface="Meiryo"/>
              <a:sym typeface="Meiryo"/>
            </a:endParaRPr>
          </a:p>
          <a:p>
            <a:pPr marL="0" lvl="0" indent="0" algn="l" rtl="0">
              <a:spcBef>
                <a:spcPts val="0"/>
              </a:spcBef>
              <a:spcAft>
                <a:spcPts val="0"/>
              </a:spcAft>
              <a:buNone/>
            </a:pPr>
            <a:r>
              <a:rPr lang="ja" dirty="0">
                <a:latin typeface="Meiryo"/>
                <a:ea typeface="Meiryo"/>
                <a:cs typeface="Meiryo"/>
                <a:sym typeface="Meiryo"/>
              </a:rPr>
              <a:t>今回は御社の1サイトを分析しますので”ビュー”区分で共有してください。</a:t>
            </a:r>
            <a:endParaRPr dirty="0">
              <a:latin typeface="Meiryo"/>
              <a:ea typeface="Meiryo"/>
              <a:cs typeface="Meiryo"/>
              <a:sym typeface="Meiryo"/>
            </a:endParaRPr>
          </a:p>
          <a:p>
            <a:pPr marL="0" lvl="0" indent="0" algn="l" rtl="0">
              <a:spcBef>
                <a:spcPts val="0"/>
              </a:spcBef>
              <a:spcAft>
                <a:spcPts val="0"/>
              </a:spcAft>
              <a:buNone/>
            </a:pPr>
            <a:endParaRPr sz="1200" dirty="0">
              <a:latin typeface="Meiryo"/>
              <a:ea typeface="Meiryo"/>
              <a:cs typeface="Meiryo"/>
              <a:sym typeface="Meiryo"/>
            </a:endParaRPr>
          </a:p>
          <a:p>
            <a:pPr marL="0" lvl="0" indent="0" algn="l" rtl="0">
              <a:spcBef>
                <a:spcPts val="0"/>
              </a:spcBef>
              <a:spcAft>
                <a:spcPts val="0"/>
              </a:spcAft>
              <a:buNone/>
            </a:pPr>
            <a:r>
              <a:rPr lang="ja" sz="1200" dirty="0">
                <a:solidFill>
                  <a:srgbClr val="FF0000"/>
                </a:solidFill>
                <a:latin typeface="Meiryo"/>
                <a:ea typeface="Meiryo"/>
                <a:cs typeface="Meiryo"/>
                <a:sym typeface="Meiryo"/>
              </a:rPr>
              <a:t>※Google広告を紐付けた分析をご希望の企業様は別の方法で共有が必要となるので、別途ご連絡ください。</a:t>
            </a:r>
            <a:endParaRPr sz="1200" dirty="0">
              <a:solidFill>
                <a:srgbClr val="FF0000"/>
              </a:solidFill>
              <a:latin typeface="Meiryo"/>
              <a:ea typeface="Meiryo"/>
              <a:cs typeface="Meiryo"/>
              <a:sym typeface="Meiryo"/>
            </a:endParaRPr>
          </a:p>
        </p:txBody>
      </p:sp>
      <p:sp>
        <p:nvSpPr>
          <p:cNvPr id="92" name="Google Shape;92;p16"/>
          <p:cNvSpPr txBox="1"/>
          <p:nvPr/>
        </p:nvSpPr>
        <p:spPr>
          <a:xfrm>
            <a:off x="5214025" y="2260950"/>
            <a:ext cx="5328600" cy="621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a:latin typeface="Meiryo"/>
                <a:ea typeface="Meiryo"/>
                <a:cs typeface="Meiryo"/>
                <a:sym typeface="Meiryo"/>
              </a:rPr>
              <a:t>共有方法は次ページよりご覧ください。</a:t>
            </a:r>
            <a:endParaRPr>
              <a:latin typeface="Meiryo"/>
              <a:ea typeface="Meiryo"/>
              <a:cs typeface="Meiryo"/>
              <a:sym typeface="Meiryo"/>
            </a:endParaRPr>
          </a:p>
        </p:txBody>
      </p:sp>
      <p:pic>
        <p:nvPicPr>
          <p:cNvPr id="93" name="Google Shape;93;p16"/>
          <p:cNvPicPr preferRelativeResize="0"/>
          <p:nvPr/>
        </p:nvPicPr>
        <p:blipFill>
          <a:blip r:embed="rId5">
            <a:alphaModFix/>
          </a:blip>
          <a:stretch>
            <a:fillRect/>
          </a:stretch>
        </p:blipFill>
        <p:spPr>
          <a:xfrm>
            <a:off x="425375" y="2101675"/>
            <a:ext cx="4523850" cy="30063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7"/>
          <p:cNvSpPr/>
          <p:nvPr/>
        </p:nvSpPr>
        <p:spPr>
          <a:xfrm>
            <a:off x="-7000" y="0"/>
            <a:ext cx="9144000" cy="146700"/>
          </a:xfrm>
          <a:prstGeom prst="rect">
            <a:avLst/>
          </a:prstGeom>
          <a:solidFill>
            <a:srgbClr val="EA99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99" name="Google Shape;99;p17"/>
          <p:cNvCxnSpPr/>
          <p:nvPr/>
        </p:nvCxnSpPr>
        <p:spPr>
          <a:xfrm>
            <a:off x="0" y="531125"/>
            <a:ext cx="9149400" cy="0"/>
          </a:xfrm>
          <a:prstGeom prst="straightConnector1">
            <a:avLst/>
          </a:prstGeom>
          <a:noFill/>
          <a:ln w="9525" cap="flat" cmpd="sng">
            <a:solidFill>
              <a:schemeClr val="dk2"/>
            </a:solidFill>
            <a:prstDash val="solid"/>
            <a:round/>
            <a:headEnd type="none" w="med" len="med"/>
            <a:tailEnd type="none" w="med" len="med"/>
          </a:ln>
        </p:spPr>
      </p:cxnSp>
      <p:sp>
        <p:nvSpPr>
          <p:cNvPr id="100" name="Google Shape;100;p17"/>
          <p:cNvSpPr txBox="1"/>
          <p:nvPr/>
        </p:nvSpPr>
        <p:spPr>
          <a:xfrm>
            <a:off x="55900" y="131450"/>
            <a:ext cx="6530700" cy="469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600">
                <a:solidFill>
                  <a:schemeClr val="dk1"/>
                </a:solidFill>
                <a:latin typeface="Meiryo"/>
                <a:ea typeface="Meiryo"/>
                <a:cs typeface="Meiryo"/>
                <a:sym typeface="Meiryo"/>
              </a:rPr>
              <a:t>２）-２ 御社Google Analyticsの権限をgmailアカウントへ付与</a:t>
            </a:r>
            <a:endParaRPr sz="1600">
              <a:solidFill>
                <a:schemeClr val="dk1"/>
              </a:solidFill>
              <a:latin typeface="Meiryo"/>
              <a:ea typeface="Meiryo"/>
              <a:cs typeface="Meiryo"/>
              <a:sym typeface="Meiryo"/>
            </a:endParaRPr>
          </a:p>
          <a:p>
            <a:pPr marL="0" lvl="0" indent="0" algn="l" rtl="0">
              <a:spcBef>
                <a:spcPts val="0"/>
              </a:spcBef>
              <a:spcAft>
                <a:spcPts val="0"/>
              </a:spcAft>
              <a:buNone/>
            </a:pPr>
            <a:endParaRPr sz="1600">
              <a:latin typeface="Meiryo"/>
              <a:ea typeface="Meiryo"/>
              <a:cs typeface="Meiryo"/>
              <a:sym typeface="Meiryo"/>
            </a:endParaRPr>
          </a:p>
        </p:txBody>
      </p:sp>
      <p:pic>
        <p:nvPicPr>
          <p:cNvPr id="101" name="Google Shape;101;p17"/>
          <p:cNvPicPr preferRelativeResize="0"/>
          <p:nvPr/>
        </p:nvPicPr>
        <p:blipFill>
          <a:blip r:embed="rId3">
            <a:alphaModFix/>
          </a:blip>
          <a:stretch>
            <a:fillRect/>
          </a:stretch>
        </p:blipFill>
        <p:spPr>
          <a:xfrm>
            <a:off x="6849299" y="146700"/>
            <a:ext cx="890075" cy="336075"/>
          </a:xfrm>
          <a:prstGeom prst="rect">
            <a:avLst/>
          </a:prstGeom>
          <a:noFill/>
          <a:ln>
            <a:noFill/>
          </a:ln>
        </p:spPr>
      </p:pic>
      <p:pic>
        <p:nvPicPr>
          <p:cNvPr id="102" name="Google Shape;102;p17"/>
          <p:cNvPicPr preferRelativeResize="0"/>
          <p:nvPr/>
        </p:nvPicPr>
        <p:blipFill>
          <a:blip r:embed="rId4">
            <a:alphaModFix/>
          </a:blip>
          <a:stretch>
            <a:fillRect/>
          </a:stretch>
        </p:blipFill>
        <p:spPr>
          <a:xfrm>
            <a:off x="7891024" y="264700"/>
            <a:ext cx="983525" cy="218075"/>
          </a:xfrm>
          <a:prstGeom prst="rect">
            <a:avLst/>
          </a:prstGeom>
          <a:noFill/>
          <a:ln>
            <a:noFill/>
          </a:ln>
        </p:spPr>
      </p:pic>
      <p:sp>
        <p:nvSpPr>
          <p:cNvPr id="103" name="Google Shape;103;p17"/>
          <p:cNvSpPr txBox="1"/>
          <p:nvPr/>
        </p:nvSpPr>
        <p:spPr>
          <a:xfrm>
            <a:off x="55900" y="462250"/>
            <a:ext cx="7622700" cy="621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a:latin typeface="Meiryo"/>
                <a:ea typeface="Meiryo"/>
                <a:cs typeface="Meiryo"/>
                <a:sym typeface="Meiryo"/>
              </a:rPr>
              <a:t>●共有方法</a:t>
            </a:r>
            <a:endParaRPr>
              <a:solidFill>
                <a:srgbClr val="FF0000"/>
              </a:solidFill>
              <a:latin typeface="Meiryo"/>
              <a:ea typeface="Meiryo"/>
              <a:cs typeface="Meiryo"/>
              <a:sym typeface="Meiryo"/>
            </a:endParaRPr>
          </a:p>
        </p:txBody>
      </p:sp>
      <p:pic>
        <p:nvPicPr>
          <p:cNvPr id="104" name="Google Shape;104;p17"/>
          <p:cNvPicPr preferRelativeResize="0"/>
          <p:nvPr/>
        </p:nvPicPr>
        <p:blipFill rotWithShape="1">
          <a:blip r:embed="rId5">
            <a:alphaModFix/>
          </a:blip>
          <a:srcRect t="54389"/>
          <a:stretch/>
        </p:blipFill>
        <p:spPr>
          <a:xfrm>
            <a:off x="175825" y="1083850"/>
            <a:ext cx="3718824" cy="1404376"/>
          </a:xfrm>
          <a:prstGeom prst="rect">
            <a:avLst/>
          </a:prstGeom>
          <a:noFill/>
          <a:ln>
            <a:noFill/>
          </a:ln>
        </p:spPr>
      </p:pic>
      <p:sp>
        <p:nvSpPr>
          <p:cNvPr id="105" name="Google Shape;105;p17"/>
          <p:cNvSpPr/>
          <p:nvPr/>
        </p:nvSpPr>
        <p:spPr>
          <a:xfrm>
            <a:off x="175825" y="2270125"/>
            <a:ext cx="434700" cy="2181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17"/>
          <p:cNvSpPr txBox="1"/>
          <p:nvPr/>
        </p:nvSpPr>
        <p:spPr>
          <a:xfrm>
            <a:off x="55900" y="738375"/>
            <a:ext cx="4320300" cy="621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200">
                <a:latin typeface="Meiryo"/>
                <a:ea typeface="Meiryo"/>
                <a:cs typeface="Meiryo"/>
                <a:sym typeface="Meiryo"/>
              </a:rPr>
              <a:t>①管理画面の左下にある「管理」ボタンをクリック</a:t>
            </a:r>
            <a:endParaRPr sz="1200">
              <a:latin typeface="Meiryo"/>
              <a:ea typeface="Meiryo"/>
              <a:cs typeface="Meiryo"/>
              <a:sym typeface="Meiryo"/>
            </a:endParaRPr>
          </a:p>
        </p:txBody>
      </p:sp>
      <p:sp>
        <p:nvSpPr>
          <p:cNvPr id="107" name="Google Shape;107;p17"/>
          <p:cNvSpPr txBox="1"/>
          <p:nvPr/>
        </p:nvSpPr>
        <p:spPr>
          <a:xfrm>
            <a:off x="4620975" y="738375"/>
            <a:ext cx="4320300" cy="621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200">
                <a:latin typeface="Meiryo"/>
                <a:ea typeface="Meiryo"/>
                <a:cs typeface="Meiryo"/>
                <a:sym typeface="Meiryo"/>
              </a:rPr>
              <a:t>②ビューのユーザー管理をクリック</a:t>
            </a:r>
            <a:endParaRPr sz="1200">
              <a:latin typeface="Meiryo"/>
              <a:ea typeface="Meiryo"/>
              <a:cs typeface="Meiryo"/>
              <a:sym typeface="Meiryo"/>
            </a:endParaRPr>
          </a:p>
        </p:txBody>
      </p:sp>
      <p:pic>
        <p:nvPicPr>
          <p:cNvPr id="108" name="Google Shape;108;p17"/>
          <p:cNvPicPr preferRelativeResize="0"/>
          <p:nvPr/>
        </p:nvPicPr>
        <p:blipFill rotWithShape="1">
          <a:blip r:embed="rId6">
            <a:alphaModFix/>
          </a:blip>
          <a:srcRect l="3566" r="16472" b="46958"/>
          <a:stretch/>
        </p:blipFill>
        <p:spPr>
          <a:xfrm>
            <a:off x="4468700" y="1104350"/>
            <a:ext cx="4124725" cy="1434701"/>
          </a:xfrm>
          <a:prstGeom prst="rect">
            <a:avLst/>
          </a:prstGeom>
          <a:noFill/>
          <a:ln>
            <a:noFill/>
          </a:ln>
        </p:spPr>
      </p:pic>
      <p:sp>
        <p:nvSpPr>
          <p:cNvPr id="109" name="Google Shape;109;p17"/>
          <p:cNvSpPr/>
          <p:nvPr/>
        </p:nvSpPr>
        <p:spPr>
          <a:xfrm>
            <a:off x="7673425" y="1622050"/>
            <a:ext cx="726300" cy="2181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7"/>
          <p:cNvSpPr txBox="1"/>
          <p:nvPr/>
        </p:nvSpPr>
        <p:spPr>
          <a:xfrm>
            <a:off x="116675" y="2921100"/>
            <a:ext cx="4320300" cy="621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200">
                <a:latin typeface="Meiryo"/>
                <a:ea typeface="Meiryo"/>
                <a:cs typeface="Meiryo"/>
                <a:sym typeface="Meiryo"/>
              </a:rPr>
              <a:t>③画面右上の+マークをクリック &amp; ユーザーを追加</a:t>
            </a:r>
            <a:endParaRPr sz="1200">
              <a:latin typeface="Meiryo"/>
              <a:ea typeface="Meiryo"/>
              <a:cs typeface="Meiryo"/>
              <a:sym typeface="Meiryo"/>
            </a:endParaRPr>
          </a:p>
        </p:txBody>
      </p:sp>
      <p:pic>
        <p:nvPicPr>
          <p:cNvPr id="111" name="Google Shape;111;p17"/>
          <p:cNvPicPr preferRelativeResize="0"/>
          <p:nvPr/>
        </p:nvPicPr>
        <p:blipFill rotWithShape="1">
          <a:blip r:embed="rId7">
            <a:alphaModFix/>
          </a:blip>
          <a:srcRect l="8012" b="20044"/>
          <a:stretch/>
        </p:blipFill>
        <p:spPr>
          <a:xfrm>
            <a:off x="312492" y="3276825"/>
            <a:ext cx="2388709" cy="1434700"/>
          </a:xfrm>
          <a:prstGeom prst="rect">
            <a:avLst/>
          </a:prstGeom>
          <a:noFill/>
          <a:ln>
            <a:noFill/>
          </a:ln>
        </p:spPr>
      </p:pic>
      <p:sp>
        <p:nvSpPr>
          <p:cNvPr id="112" name="Google Shape;112;p17"/>
          <p:cNvSpPr/>
          <p:nvPr/>
        </p:nvSpPr>
        <p:spPr>
          <a:xfrm>
            <a:off x="1466100" y="3498900"/>
            <a:ext cx="781800" cy="2181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7"/>
          <p:cNvSpPr txBox="1"/>
          <p:nvPr/>
        </p:nvSpPr>
        <p:spPr>
          <a:xfrm>
            <a:off x="4599525" y="2844900"/>
            <a:ext cx="4320300" cy="621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200" dirty="0">
                <a:latin typeface="Meiryo"/>
                <a:ea typeface="Meiryo"/>
                <a:cs typeface="Meiryo"/>
                <a:sym typeface="Meiryo"/>
              </a:rPr>
              <a:t>④</a:t>
            </a:r>
            <a:r>
              <a:rPr lang="ja" altLang="en-US" sz="1200" dirty="0">
                <a:latin typeface="Meiryo"/>
                <a:ea typeface="Meiryo"/>
                <a:cs typeface="Meiryo"/>
                <a:sym typeface="Meiryo"/>
              </a:rPr>
              <a:t>先ほどの</a:t>
            </a:r>
            <a:r>
              <a:rPr lang="ja" sz="1200" dirty="0">
                <a:latin typeface="Meiryo"/>
                <a:ea typeface="Meiryo"/>
                <a:cs typeface="Meiryo"/>
                <a:sym typeface="Meiryo"/>
              </a:rPr>
              <a:t>gmailアドレスを記入 &amp; 権限「表示と分析」にチェックを入れ、右上の追加をクリックして完了</a:t>
            </a:r>
            <a:endParaRPr sz="1200" dirty="0">
              <a:latin typeface="Meiryo"/>
              <a:ea typeface="Meiryo"/>
              <a:cs typeface="Meiryo"/>
              <a:sym typeface="Meiryo"/>
            </a:endParaRPr>
          </a:p>
        </p:txBody>
      </p:sp>
      <p:pic>
        <p:nvPicPr>
          <p:cNvPr id="114" name="Google Shape;114;p17"/>
          <p:cNvPicPr preferRelativeResize="0"/>
          <p:nvPr/>
        </p:nvPicPr>
        <p:blipFill rotWithShape="1">
          <a:blip r:embed="rId8">
            <a:alphaModFix/>
          </a:blip>
          <a:srcRect l="4150"/>
          <a:stretch/>
        </p:blipFill>
        <p:spPr>
          <a:xfrm>
            <a:off x="4906500" y="3422700"/>
            <a:ext cx="3493227" cy="1637631"/>
          </a:xfrm>
          <a:prstGeom prst="rect">
            <a:avLst/>
          </a:prstGeom>
          <a:noFill/>
          <a:ln>
            <a:noFill/>
          </a:ln>
        </p:spPr>
      </p:pic>
      <p:sp>
        <p:nvSpPr>
          <p:cNvPr id="115" name="Google Shape;115;p17"/>
          <p:cNvSpPr/>
          <p:nvPr/>
        </p:nvSpPr>
        <p:spPr>
          <a:xfrm>
            <a:off x="5214463" y="4614175"/>
            <a:ext cx="2877300" cy="2181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17"/>
          <p:cNvSpPr/>
          <p:nvPr/>
        </p:nvSpPr>
        <p:spPr>
          <a:xfrm>
            <a:off x="5221500" y="3924750"/>
            <a:ext cx="2877300" cy="2181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7"/>
          <p:cNvSpPr/>
          <p:nvPr/>
        </p:nvSpPr>
        <p:spPr>
          <a:xfrm>
            <a:off x="8098800" y="3364525"/>
            <a:ext cx="391500" cy="2181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18"/>
          <p:cNvSpPr/>
          <p:nvPr/>
        </p:nvSpPr>
        <p:spPr>
          <a:xfrm>
            <a:off x="-7000" y="0"/>
            <a:ext cx="9144000" cy="146700"/>
          </a:xfrm>
          <a:prstGeom prst="rect">
            <a:avLst/>
          </a:prstGeom>
          <a:solidFill>
            <a:srgbClr val="EA99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23" name="Google Shape;123;p18"/>
          <p:cNvCxnSpPr/>
          <p:nvPr/>
        </p:nvCxnSpPr>
        <p:spPr>
          <a:xfrm>
            <a:off x="0" y="531125"/>
            <a:ext cx="9149400" cy="0"/>
          </a:xfrm>
          <a:prstGeom prst="straightConnector1">
            <a:avLst/>
          </a:prstGeom>
          <a:noFill/>
          <a:ln w="9525" cap="flat" cmpd="sng">
            <a:solidFill>
              <a:schemeClr val="dk2"/>
            </a:solidFill>
            <a:prstDash val="solid"/>
            <a:round/>
            <a:headEnd type="none" w="med" len="med"/>
            <a:tailEnd type="none" w="med" len="med"/>
          </a:ln>
        </p:spPr>
      </p:cxnSp>
      <p:sp>
        <p:nvSpPr>
          <p:cNvPr id="124" name="Google Shape;124;p18"/>
          <p:cNvSpPr txBox="1"/>
          <p:nvPr/>
        </p:nvSpPr>
        <p:spPr>
          <a:xfrm>
            <a:off x="55900" y="131450"/>
            <a:ext cx="4025400" cy="469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ja" sz="1600">
                <a:solidFill>
                  <a:schemeClr val="dk1"/>
                </a:solidFill>
                <a:latin typeface="Meiryo"/>
                <a:ea typeface="Meiryo"/>
                <a:cs typeface="Meiryo"/>
                <a:sym typeface="Meiryo"/>
              </a:rPr>
              <a:t>最後に</a:t>
            </a:r>
            <a:endParaRPr>
              <a:latin typeface="Meiryo"/>
              <a:ea typeface="Meiryo"/>
              <a:cs typeface="Meiryo"/>
              <a:sym typeface="Meiryo"/>
            </a:endParaRPr>
          </a:p>
        </p:txBody>
      </p:sp>
      <p:sp>
        <p:nvSpPr>
          <p:cNvPr id="125" name="Google Shape;125;p18"/>
          <p:cNvSpPr txBox="1"/>
          <p:nvPr/>
        </p:nvSpPr>
        <p:spPr>
          <a:xfrm>
            <a:off x="169575" y="915550"/>
            <a:ext cx="7424700" cy="503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a:latin typeface="Meiryo"/>
                <a:ea typeface="Meiryo"/>
                <a:cs typeface="Meiryo"/>
                <a:sym typeface="Meiryo"/>
              </a:rPr>
              <a:t>Google Analyticsの共有が完了しましたら弊社へご連絡ください。</a:t>
            </a:r>
            <a:endParaRPr>
              <a:latin typeface="Meiryo"/>
              <a:ea typeface="Meiryo"/>
              <a:cs typeface="Meiryo"/>
              <a:sym typeface="Meiryo"/>
            </a:endParaRPr>
          </a:p>
          <a:p>
            <a:pPr marL="0" lvl="0" indent="0" algn="l" rtl="0">
              <a:spcBef>
                <a:spcPts val="0"/>
              </a:spcBef>
              <a:spcAft>
                <a:spcPts val="0"/>
              </a:spcAft>
              <a:buNone/>
            </a:pPr>
            <a:r>
              <a:rPr lang="ja">
                <a:latin typeface="Meiryo"/>
                <a:ea typeface="Meiryo"/>
                <a:cs typeface="Meiryo"/>
                <a:sym typeface="Meiryo"/>
              </a:rPr>
              <a:t>その際、分析をご希望のWebサイト名とURLを教えてください。</a:t>
            </a:r>
            <a:endParaRPr>
              <a:latin typeface="Meiryo"/>
              <a:ea typeface="Meiryo"/>
              <a:cs typeface="Meiryo"/>
              <a:sym typeface="Meiryo"/>
            </a:endParaRPr>
          </a:p>
          <a:p>
            <a:pPr marL="0" lvl="0" indent="0" algn="l" rtl="0">
              <a:spcBef>
                <a:spcPts val="0"/>
              </a:spcBef>
              <a:spcAft>
                <a:spcPts val="0"/>
              </a:spcAft>
              <a:buNone/>
            </a:pPr>
            <a:r>
              <a:rPr lang="ja">
                <a:solidFill>
                  <a:schemeClr val="dk1"/>
                </a:solidFill>
                <a:latin typeface="Meiryo"/>
                <a:ea typeface="Meiryo"/>
                <a:cs typeface="Meiryo"/>
                <a:sym typeface="Meiryo"/>
              </a:rPr>
              <a:t>共有いただきましたら弊社で分析して、レポートを御社へご持参いたします。</a:t>
            </a:r>
            <a:endParaRPr>
              <a:latin typeface="Meiryo"/>
              <a:ea typeface="Meiryo"/>
              <a:cs typeface="Meiryo"/>
              <a:sym typeface="Meiryo"/>
            </a:endParaRPr>
          </a:p>
        </p:txBody>
      </p:sp>
      <p:pic>
        <p:nvPicPr>
          <p:cNvPr id="126" name="Google Shape;126;p18"/>
          <p:cNvPicPr preferRelativeResize="0"/>
          <p:nvPr/>
        </p:nvPicPr>
        <p:blipFill>
          <a:blip r:embed="rId3">
            <a:alphaModFix/>
          </a:blip>
          <a:stretch>
            <a:fillRect/>
          </a:stretch>
        </p:blipFill>
        <p:spPr>
          <a:xfrm>
            <a:off x="6849299" y="146700"/>
            <a:ext cx="890075" cy="336075"/>
          </a:xfrm>
          <a:prstGeom prst="rect">
            <a:avLst/>
          </a:prstGeom>
          <a:noFill/>
          <a:ln>
            <a:noFill/>
          </a:ln>
        </p:spPr>
      </p:pic>
      <p:pic>
        <p:nvPicPr>
          <p:cNvPr id="127" name="Google Shape;127;p18"/>
          <p:cNvPicPr preferRelativeResize="0"/>
          <p:nvPr/>
        </p:nvPicPr>
        <p:blipFill>
          <a:blip r:embed="rId4">
            <a:alphaModFix/>
          </a:blip>
          <a:stretch>
            <a:fillRect/>
          </a:stretch>
        </p:blipFill>
        <p:spPr>
          <a:xfrm>
            <a:off x="7891024" y="264700"/>
            <a:ext cx="983525" cy="218075"/>
          </a:xfrm>
          <a:prstGeom prst="rect">
            <a:avLst/>
          </a:prstGeom>
          <a:noFill/>
          <a:ln>
            <a:noFill/>
          </a:ln>
        </p:spPr>
      </p:pic>
      <p:sp>
        <p:nvSpPr>
          <p:cNvPr id="128" name="Google Shape;128;p18"/>
          <p:cNvSpPr txBox="1"/>
          <p:nvPr/>
        </p:nvSpPr>
        <p:spPr>
          <a:xfrm>
            <a:off x="649025" y="2434375"/>
            <a:ext cx="7424700" cy="503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a:latin typeface="Meiryo"/>
                <a:ea typeface="Meiryo"/>
                <a:cs typeface="Meiryo"/>
                <a:sym typeface="Meiryo"/>
              </a:rPr>
              <a:t>Google Analyticsの共有方法やその他ご不明点等あれば下記までご連絡ください。</a:t>
            </a:r>
            <a:endParaRPr>
              <a:latin typeface="Meiryo"/>
              <a:ea typeface="Meiryo"/>
              <a:cs typeface="Meiryo"/>
              <a:sym typeface="Meiryo"/>
            </a:endParaRPr>
          </a:p>
          <a:p>
            <a:pPr marL="0" lvl="0" indent="0" algn="l" rtl="0">
              <a:spcBef>
                <a:spcPts val="0"/>
              </a:spcBef>
              <a:spcAft>
                <a:spcPts val="0"/>
              </a:spcAft>
              <a:buNone/>
            </a:pPr>
            <a:endParaRPr>
              <a:latin typeface="Meiryo"/>
              <a:ea typeface="Meiryo"/>
              <a:cs typeface="Meiryo"/>
              <a:sym typeface="Meiryo"/>
            </a:endParaRPr>
          </a:p>
          <a:p>
            <a:pPr marL="0" lvl="0" indent="0" algn="ctr" rtl="0">
              <a:spcBef>
                <a:spcPts val="0"/>
              </a:spcBef>
              <a:spcAft>
                <a:spcPts val="0"/>
              </a:spcAft>
              <a:buNone/>
            </a:pPr>
            <a:r>
              <a:rPr lang="ja">
                <a:latin typeface="Meiryo"/>
                <a:ea typeface="Meiryo"/>
                <a:cs typeface="Meiryo"/>
                <a:sym typeface="Meiryo"/>
              </a:rPr>
              <a:t>株式会社インターロジック</a:t>
            </a:r>
            <a:endParaRPr>
              <a:latin typeface="Meiryo"/>
              <a:ea typeface="Meiryo"/>
              <a:cs typeface="Meiryo"/>
              <a:sym typeface="Meiryo"/>
            </a:endParaRPr>
          </a:p>
          <a:p>
            <a:pPr marL="0" lvl="0" indent="0" algn="ctr" rtl="0">
              <a:spcBef>
                <a:spcPts val="0"/>
              </a:spcBef>
              <a:spcAft>
                <a:spcPts val="0"/>
              </a:spcAft>
              <a:buNone/>
            </a:pPr>
            <a:r>
              <a:rPr lang="ja">
                <a:latin typeface="Meiryo"/>
                <a:ea typeface="Meiryo"/>
                <a:cs typeface="Meiryo"/>
                <a:sym typeface="Meiryo"/>
              </a:rPr>
              <a:t>住田 悠太</a:t>
            </a:r>
            <a:endParaRPr>
              <a:latin typeface="Meiryo"/>
              <a:ea typeface="Meiryo"/>
              <a:cs typeface="Meiryo"/>
              <a:sym typeface="Meiryo"/>
            </a:endParaRPr>
          </a:p>
          <a:p>
            <a:pPr marL="0" lvl="0" indent="0" algn="ctr" rtl="0">
              <a:spcBef>
                <a:spcPts val="0"/>
              </a:spcBef>
              <a:spcAft>
                <a:spcPts val="0"/>
              </a:spcAft>
              <a:buNone/>
            </a:pPr>
            <a:r>
              <a:rPr lang="ja">
                <a:latin typeface="Meiryo"/>
                <a:ea typeface="Meiryo"/>
                <a:cs typeface="Meiryo"/>
                <a:sym typeface="Meiryo"/>
              </a:rPr>
              <a:t>Mail：</a:t>
            </a:r>
            <a:r>
              <a:rPr lang="ja" u="sng">
                <a:solidFill>
                  <a:schemeClr val="hlink"/>
                </a:solidFill>
                <a:latin typeface="Meiryo"/>
                <a:ea typeface="Meiryo"/>
                <a:cs typeface="Meiryo"/>
                <a:sym typeface="Meiryo"/>
                <a:hlinkClick r:id="rId5"/>
              </a:rPr>
              <a:t>sumida@interlogic.jp</a:t>
            </a:r>
            <a:endParaRPr>
              <a:latin typeface="Meiryo"/>
              <a:ea typeface="Meiryo"/>
              <a:cs typeface="Meiryo"/>
              <a:sym typeface="Meiryo"/>
            </a:endParaRPr>
          </a:p>
          <a:p>
            <a:pPr marL="0" lvl="0" indent="0" algn="ctr" rtl="0">
              <a:spcBef>
                <a:spcPts val="0"/>
              </a:spcBef>
              <a:spcAft>
                <a:spcPts val="0"/>
              </a:spcAft>
              <a:buNone/>
            </a:pPr>
            <a:r>
              <a:rPr lang="ja">
                <a:latin typeface="Meiryo"/>
                <a:ea typeface="Meiryo"/>
                <a:cs typeface="Meiryo"/>
                <a:sym typeface="Meiryo"/>
              </a:rPr>
              <a:t>Tel  ：082-297-1321</a:t>
            </a:r>
            <a:endParaRPr>
              <a:latin typeface="Meiryo"/>
              <a:ea typeface="Meiryo"/>
              <a:cs typeface="Meiryo"/>
              <a:sym typeface="Meiryo"/>
            </a:endParaRPr>
          </a:p>
          <a:p>
            <a:pPr marL="0" lvl="0" indent="0" algn="l" rtl="0">
              <a:spcBef>
                <a:spcPts val="0"/>
              </a:spcBef>
              <a:spcAft>
                <a:spcPts val="0"/>
              </a:spcAft>
              <a:buNone/>
            </a:pPr>
            <a:endParaRPr>
              <a:latin typeface="Meiryo"/>
              <a:ea typeface="Meiryo"/>
              <a:cs typeface="Meiryo"/>
              <a:sym typeface="Meiryo"/>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464</Words>
  <Application>Microsoft Macintosh PowerPoint</Application>
  <PresentationFormat>画面に合わせる (16:9)</PresentationFormat>
  <Paragraphs>47</Paragraphs>
  <Slides>6</Slides>
  <Notes>6</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6</vt:i4>
      </vt:variant>
    </vt:vector>
  </HeadingPairs>
  <TitlesOfParts>
    <vt:vector size="9" baseType="lpstr">
      <vt:lpstr>Meiryo</vt:lpstr>
      <vt:lpstr>Arial</vt:lpstr>
      <vt:lpstr>Simple Light</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Microsoft Office ユーザー</cp:lastModifiedBy>
  <cp:revision>3</cp:revision>
  <dcterms:modified xsi:type="dcterms:W3CDTF">2019-12-05T04:23:56Z</dcterms:modified>
</cp:coreProperties>
</file>